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9309100" cy="7023100"/>
  <p:embeddedFontLst>
    <p:embeddedFont>
      <p:font typeface="Libre Baskerville" charset="0"/>
      <p:regular r:id="rId15"/>
      <p:bold r:id="rId16"/>
      <p:italic r:id="rId17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1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E9A3FCC-EE5B-4FE1-A6A0-5E0A1B2207AE}" type="datetimeFigureOut">
              <a:rPr lang="en-US" smtClean="0"/>
              <a:t>10/29/2015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4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8F64A84-4A35-4E41-8EE0-C0ED6CEA381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t" anchorCtr="0"/>
          <a:lstStyle>
            <a:lvl1pPr marL="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spcBef>
                <a:spcPts val="0"/>
              </a:spcBef>
              <a:defRPr sz="11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orldartsfilmfestival.org/wp-content/uploads/2014/06/10378980_750658528287944_7701419404167767015_n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sight.net/articles/articlesshare/i/2013/project-puzzle-pieces.jp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ccesswithcrm.com/Portals/76666/images/successwithcrm-teamwork-resized-600.jp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mglobal.net/img/ipm-guys-gears.jp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rypted-tbn0.gstatic.com/images?q=tbn:ANd9GcShUbNe-32UjO8sXGmGhjuxDdaHyXTE8wOZRL73956cwu7hUNsW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</a:pPr>
            <a:endParaRPr dirty="0"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By, Jeremiah Doody and John Verdi</a:t>
            </a:r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By, Jeremiah Doody and John Verdi</a:t>
            </a: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</a:pPr>
            <a:endParaRPr dirty="0"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By, Timothy Folds</a:t>
            </a:r>
          </a:p>
          <a:p>
            <a:pPr>
              <a:buClr>
                <a:schemeClr val="dk1"/>
              </a:buClr>
            </a:pPr>
            <a:endParaRPr dirty="0"/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Image from: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http://worldartsfilmfestival.org/wp-content/uploads/2014/06/10378980_750658528287944_7701419404167767015_n.jpg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I added the boarders to it</a:t>
            </a:r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By, Timothy Folds</a:t>
            </a:r>
          </a:p>
          <a:p>
            <a:pPr>
              <a:buClr>
                <a:schemeClr val="dk1"/>
              </a:buClr>
            </a:pPr>
            <a:endParaRPr dirty="0"/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Image from: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http://www.projectinsight.net/articles/articlesshare/i/2013/project-puzzle-pieces.jpg</a:t>
            </a:r>
          </a:p>
          <a:p>
            <a:pPr>
              <a:buClr>
                <a:schemeClr val="dk1"/>
              </a:buClr>
            </a:pPr>
            <a:endParaRPr dirty="0"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By, Jeremiah Doody and John Verdi</a:t>
            </a:r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By, Timothy Folds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Image from: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http://www.successwithcrm.com/Portals/76666/images/successwithcrm-teamwork-resized-600.jpg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By, Timothy Folds and John Verdi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Image from: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http://www.ipmglobal.net/img/ipm-guys-gears.jpg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  <a:p>
            <a:pPr>
              <a:buClr>
                <a:schemeClr val="dk1"/>
              </a:buClr>
            </a:pPr>
            <a:endParaRPr dirty="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dirty="0" smtClean="0"/>
              <a:t>John Verdi</a:t>
            </a:r>
            <a:endParaRPr dirty="0"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930912" y="3335973"/>
            <a:ext cx="7447279" cy="3160395"/>
          </a:xfrm>
          <a:prstGeom prst="rect">
            <a:avLst/>
          </a:prstGeom>
          <a:noFill/>
          <a:ln>
            <a:noFill/>
          </a:ln>
        </p:spPr>
        <p:txBody>
          <a:bodyPr lIns="93308" tIns="93308" rIns="93308" bIns="93308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By, Timothy Folds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-US" dirty="0"/>
              <a:t>Image from: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https://encrypted-tbn0.gstatic.com/images?q=tbn:ANd9GcShUbNe-32UjO8sXGmGhjuxDdaHyXTE8wOZRL73956cwu7hUNsW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2286000" y="3124200"/>
            <a:ext cx="6172199" cy="1894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3000" b="1" i="0" u="none" strike="noStrike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/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/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/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/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/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/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/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286000" y="5003321"/>
            <a:ext cx="6172199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800" b="1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1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8EA7"/>
              </a:buClr>
              <a:buFont typeface="Noto Symbol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BCDDB"/>
              </a:buClr>
              <a:buFont typeface="Noto Symbol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EAA9AA"/>
              </a:buClr>
              <a:buFont typeface="Noto Symbol"/>
              <a:buNone/>
              <a:defRPr sz="16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Libre Baskerville"/>
              <a:buNone/>
              <a:defRPr sz="16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ABCDDB"/>
              </a:buClr>
              <a:buFont typeface="Noto Symbol"/>
              <a:buNone/>
              <a:defRPr sz="14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Font typeface="Libre Baskerville"/>
              <a:buNone/>
              <a:defRPr sz="1400" b="0" i="0" u="none" strike="noStrike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78EA7"/>
              </a:buClr>
              <a:buFont typeface="Libre Baskerville"/>
              <a:buNone/>
              <a:defRPr sz="14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 rot="5400000">
            <a:off x="7764621" y="117409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 rot="5400000">
            <a:off x="7077267" y="4181667"/>
            <a:ext cx="365760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/>
          <p:nvPr/>
        </p:nvSpPr>
        <p:spPr>
          <a:xfrm>
            <a:off x="381000" y="0"/>
            <a:ext cx="609599" cy="6858000"/>
          </a:xfrm>
          <a:prstGeom prst="rect">
            <a:avLst/>
          </a:prstGeom>
          <a:solidFill>
            <a:srgbClr val="ABCDDB">
              <a:alpha val="5333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76336" y="0"/>
            <a:ext cx="104663" cy="6858000"/>
          </a:xfrm>
          <a:prstGeom prst="rect">
            <a:avLst/>
          </a:prstGeom>
          <a:solidFill>
            <a:srgbClr val="CCDFE8">
              <a:alpha val="3529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990600" y="0"/>
            <a:ext cx="181871" cy="6858000"/>
          </a:xfrm>
          <a:prstGeom prst="rect">
            <a:avLst/>
          </a:prstGeom>
          <a:solidFill>
            <a:srgbClr val="CCDFE8">
              <a:alpha val="6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E7F0F4">
              <a:alpha val="70588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5" name="Shape 25"/>
          <p:cNvCxnSpPr/>
          <p:nvPr/>
        </p:nvCxnSpPr>
        <p:spPr>
          <a:xfrm>
            <a:off x="106343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ABCDDB">
                <a:alpha val="7254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E7F0F4">
                <a:alpha val="82352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ABCDDB">
                <a:alpha val="81568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13856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/>
          <p:nvPr/>
        </p:nvSpPr>
        <p:spPr>
          <a:xfrm>
            <a:off x="1219200" y="0"/>
            <a:ext cx="76198" cy="6858000"/>
          </a:xfrm>
          <a:prstGeom prst="rect">
            <a:avLst/>
          </a:prstGeom>
          <a:solidFill>
            <a:srgbClr val="ABCDDB">
              <a:alpha val="50588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1309632" y="4866751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091079" y="5500632"/>
            <a:ext cx="137159" cy="137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1664208" y="5788151"/>
            <a:ext cx="274318" cy="2743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1905000" y="4495800"/>
            <a:ext cx="365759" cy="365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325544" y="4928701"/>
            <a:ext cx="609599" cy="517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754122" y="303274"/>
            <a:ext cx="4873751" cy="74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 rot="5400000">
            <a:off x="4541837" y="2362200"/>
            <a:ext cx="5851525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199" cy="20535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Libre Baskerville"/>
              <a:buNone/>
              <a:defRPr sz="3000" b="1" cap="small" baseline="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286000" y="5010150"/>
            <a:ext cx="6172199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2"/>
              </a:buClr>
              <a:buFont typeface="Libre Baskerville"/>
              <a:buNone/>
              <a:defRPr sz="1800" b="1">
                <a:solidFill>
                  <a:schemeClr val="lt2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Font typeface="Libre Baskerville"/>
              <a:buNone/>
              <a:defRPr sz="1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Font typeface="Libre Baskerville"/>
              <a:buNone/>
              <a:defRPr sz="16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Font typeface="Libre Baskerville"/>
              <a:buNone/>
              <a:defRPr sz="14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Font typeface="Libre Baskerville"/>
              <a:buNone/>
              <a:defRPr sz="14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 sz="16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rtl="0">
              <a:spcBef>
                <a:spcPts val="0"/>
              </a:spcBef>
              <a:defRPr sz="1400" baseline="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rtl="0">
              <a:spcBef>
                <a:spcPts val="0"/>
              </a:spcBef>
              <a:defRPr sz="1400" cap="small" baseline="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rtl="0">
              <a:spcBef>
                <a:spcPts val="0"/>
              </a:spcBef>
              <a:defRPr sz="1400" baseline="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 rot="5400000">
            <a:off x="7763256" y="1170432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ibre Baskerville"/>
              <a:buNone/>
              <a:defRPr sz="1200" b="0" i="0" u="none" strike="noStrike" cap="none" baseline="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 rot="5400000">
            <a:off x="7077454" y="4178807"/>
            <a:ext cx="365760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Libre Baskerville"/>
              <a:buNone/>
              <a:defRPr sz="1200" b="0" i="0" u="none" strike="noStrike" cap="none" baseline="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ibre Baskerville"/>
              <a:buNone/>
              <a:defRPr sz="1800" b="0" i="0" u="none" strike="noStrike" cap="none" baseline="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49" name="Shape 49"/>
          <p:cNvSpPr/>
          <p:nvPr/>
        </p:nvSpPr>
        <p:spPr>
          <a:xfrm>
            <a:off x="381000" y="0"/>
            <a:ext cx="609599" cy="6858000"/>
          </a:xfrm>
          <a:prstGeom prst="rect">
            <a:avLst/>
          </a:prstGeom>
          <a:solidFill>
            <a:srgbClr val="ABCDDB">
              <a:alpha val="5333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276336" y="0"/>
            <a:ext cx="104663" cy="6858000"/>
          </a:xfrm>
          <a:prstGeom prst="rect">
            <a:avLst/>
          </a:prstGeom>
          <a:solidFill>
            <a:srgbClr val="CCDFE8">
              <a:alpha val="3529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90600" y="0"/>
            <a:ext cx="181871" cy="6858000"/>
          </a:xfrm>
          <a:prstGeom prst="rect">
            <a:avLst/>
          </a:prstGeom>
          <a:solidFill>
            <a:srgbClr val="CCDFE8">
              <a:alpha val="6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E7F0F4">
              <a:alpha val="70588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3" name="Shape 53"/>
          <p:cNvCxnSpPr/>
          <p:nvPr/>
        </p:nvCxnSpPr>
        <p:spPr>
          <a:xfrm>
            <a:off x="106343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ABCDDB">
                <a:alpha val="7254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E7F0F4">
                <a:alpha val="82352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ABCDDB">
                <a:alpha val="81568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/>
          <p:nvPr/>
        </p:nvSpPr>
        <p:spPr>
          <a:xfrm>
            <a:off x="1219200" y="0"/>
            <a:ext cx="76198" cy="6858000"/>
          </a:xfrm>
          <a:prstGeom prst="rect">
            <a:avLst/>
          </a:prstGeom>
          <a:solidFill>
            <a:srgbClr val="ABCDDB">
              <a:alpha val="50588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1324704" y="4866751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1091079" y="5500632"/>
            <a:ext cx="137159" cy="137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1664208" y="5791200"/>
            <a:ext cx="274318" cy="2743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1879040" y="4479887"/>
            <a:ext cx="365759" cy="3657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64" name="Shape 64"/>
          <p:cNvCxnSpPr/>
          <p:nvPr/>
        </p:nvCxnSpPr>
        <p:spPr>
          <a:xfrm>
            <a:off x="9097942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340616" y="4928701"/>
            <a:ext cx="609599" cy="5175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idx="3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rgbClr val="FFFFFF"/>
              </a:buClr>
              <a:buFont typeface="Libre Baskerville"/>
              <a:buNone/>
              <a:defRPr sz="2000" b="1">
                <a:solidFill>
                  <a:srgbClr val="FFFFFF"/>
                </a:solidFill>
              </a:defRPr>
            </a:lvl1pPr>
            <a:lvl2pPr rtl="0">
              <a:spcBef>
                <a:spcPts val="0"/>
              </a:spcBef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rtl="0">
              <a:spcBef>
                <a:spcPts val="0"/>
              </a:spcBef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rtl="0">
              <a:spcBef>
                <a:spcPts val="0"/>
              </a:spcBef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rtl="0">
              <a:spcBef>
                <a:spcPts val="0"/>
              </a:spcBef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rtl="0">
              <a:spcBef>
                <a:spcPts val="0"/>
              </a:spcBef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rtl="0">
              <a:spcBef>
                <a:spcPts val="0"/>
              </a:spcBef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idx="4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rgbClr val="FFFFFF"/>
              </a:buClr>
              <a:buFont typeface="Libre Baskerville"/>
              <a:buNone/>
              <a:defRPr sz="2000" b="1">
                <a:solidFill>
                  <a:srgbClr val="FFFFFF"/>
                </a:solidFill>
              </a:defRPr>
            </a:lvl1pPr>
            <a:lvl2pPr rtl="0">
              <a:spcBef>
                <a:spcPts val="0"/>
              </a:spcBef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rtl="0">
              <a:spcBef>
                <a:spcPts val="0"/>
              </a:spcBef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rtl="0">
              <a:spcBef>
                <a:spcPts val="0"/>
              </a:spcBef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rtl="0">
              <a:spcBef>
                <a:spcPts val="0"/>
              </a:spcBef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rtl="0">
              <a:spcBef>
                <a:spcPts val="0"/>
              </a:spcBef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rtl="0">
              <a:spcBef>
                <a:spcPts val="0"/>
              </a:spcBef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Libre Baskerville"/>
              <a:buNone/>
              <a:defRPr sz="3000" b="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hape 92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ABCDDB">
                <a:alpha val="9254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 rot="5400000">
            <a:off x="3371848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Libre Baskerville"/>
              <a:buNone/>
              <a:defRPr sz="2000" b="1" cap="small" baseline="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12278" y="274318"/>
            <a:ext cx="1527047" cy="49834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400"/>
              </a:spcBef>
              <a:spcAft>
                <a:spcPts val="1000"/>
              </a:spcAft>
              <a:buFont typeface="Libre Baskerville"/>
              <a:buNone/>
              <a:defRPr sz="1200"/>
            </a:lvl1pPr>
            <a:lvl2pPr rtl="0">
              <a:spcBef>
                <a:spcPts val="0"/>
              </a:spcBef>
              <a:buFont typeface="Libre Baskerville"/>
              <a:buNone/>
              <a:defRPr sz="1200"/>
            </a:lvl2pPr>
            <a:lvl3pPr rtl="0">
              <a:spcBef>
                <a:spcPts val="0"/>
              </a:spcBef>
              <a:buFont typeface="Libre Baskerville"/>
              <a:buNone/>
              <a:defRPr sz="1000"/>
            </a:lvl3pPr>
            <a:lvl4pPr rtl="0">
              <a:spcBef>
                <a:spcPts val="0"/>
              </a:spcBef>
              <a:buFont typeface="Libre Baskerville"/>
              <a:buNone/>
              <a:defRPr sz="900"/>
            </a:lvl4pPr>
            <a:lvl5pPr rtl="0">
              <a:spcBef>
                <a:spcPts val="0"/>
              </a:spcBef>
              <a:buFont typeface="Libre Baskerville"/>
              <a:buNone/>
              <a:defRPr sz="900"/>
            </a:lvl5pPr>
            <a:lvl6pPr rtl="0">
              <a:spcBef>
                <a:spcPts val="0"/>
              </a:spcBef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rtl="0">
              <a:spcBef>
                <a:spcPts val="0"/>
              </a:spcBef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97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/>
          <p:nvPr/>
        </p:nvSpPr>
        <p:spPr>
          <a:xfrm>
            <a:off x="8839200" y="0"/>
            <a:ext cx="304798" cy="6858000"/>
          </a:xfrm>
          <a:prstGeom prst="rect">
            <a:avLst/>
          </a:prstGeom>
          <a:solidFill>
            <a:srgbClr val="ABCDDB">
              <a:alpha val="8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99" name="Shape 99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/>
          <p:nvPr/>
        </p:nvSpPr>
        <p:spPr>
          <a:xfrm>
            <a:off x="8156446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304800" y="274318"/>
            <a:ext cx="5638800" cy="6327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2032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indent="-49530" algn="l" rtl="0">
              <a:spcBef>
                <a:spcPts val="420"/>
              </a:spcBef>
              <a:buClr>
                <a:schemeClr val="accent1"/>
              </a:buClr>
              <a:buFont typeface="Noto Symbol"/>
              <a:buChar char="●"/>
              <a:defRPr sz="21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indent="-12700" algn="l" rtl="0">
              <a:spcBef>
                <a:spcPts val="360"/>
              </a:spcBef>
              <a:buClr>
                <a:srgbClr val="278EA7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indent="-7619" algn="l" rtl="0">
              <a:spcBef>
                <a:spcPts val="360"/>
              </a:spcBef>
              <a:buClr>
                <a:srgbClr val="ABCDDB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indent="-27939" algn="l" rtl="0">
              <a:spcBef>
                <a:spcPts val="320"/>
              </a:spcBef>
              <a:buClr>
                <a:srgbClr val="EAA9AA"/>
              </a:buClr>
              <a:buFont typeface="Noto Symbol"/>
              <a:buChar char="●"/>
              <a:defRPr sz="16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indent="15239" algn="l" rtl="0">
              <a:spcBef>
                <a:spcPts val="320"/>
              </a:spcBef>
              <a:buClr>
                <a:schemeClr val="accent1"/>
              </a:buClr>
              <a:buFont typeface="Libre Baskerville"/>
              <a:buChar char="•"/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indent="-43178" algn="l" rtl="0">
              <a:spcBef>
                <a:spcPts val="280"/>
              </a:spcBef>
              <a:buClr>
                <a:srgbClr val="ABCDDB"/>
              </a:buClr>
              <a:buFont typeface="Noto Symbol"/>
              <a:buChar char="○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indent="-12700" algn="l" rtl="0">
              <a:spcBef>
                <a:spcPts val="280"/>
              </a:spcBef>
              <a:buClr>
                <a:schemeClr val="accent2"/>
              </a:buClr>
              <a:buFont typeface="Libre Baskerville"/>
              <a:buChar char="•"/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indent="-7620" algn="l" rtl="0">
              <a:spcBef>
                <a:spcPts val="280"/>
              </a:spcBef>
              <a:buClr>
                <a:srgbClr val="278EA7"/>
              </a:buClr>
              <a:buFont typeface="Libre Baskerville"/>
              <a:buChar char="•"/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hape 106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Shape 107"/>
          <p:cNvSpPr/>
          <p:nvPr/>
        </p:nvSpPr>
        <p:spPr>
          <a:xfrm>
            <a:off x="8156446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Libre Baskerville"/>
              <a:buNone/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0" y="0"/>
            <a:ext cx="61721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None/>
              <a:defRPr/>
            </a:lvl1pPr>
          </a:lstStyle>
          <a:p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765796" y="264793"/>
            <a:ext cx="1524000" cy="4956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100"/>
              </a:spcBef>
              <a:spcAft>
                <a:spcPts val="400"/>
              </a:spcAft>
              <a:buFont typeface="Libre Baskerville"/>
              <a:buNone/>
              <a:defRPr sz="1200"/>
            </a:lvl1pPr>
            <a:lvl2pPr rtl="0">
              <a:spcBef>
                <a:spcPts val="0"/>
              </a:spcBef>
              <a:defRPr sz="1200"/>
            </a:lvl2pPr>
            <a:lvl3pPr rtl="0">
              <a:spcBef>
                <a:spcPts val="0"/>
              </a:spcBef>
              <a:defRPr sz="1000"/>
            </a:lvl3pPr>
            <a:lvl4pPr rtl="0">
              <a:spcBef>
                <a:spcPts val="0"/>
              </a:spcBef>
              <a:defRPr sz="900"/>
            </a:lvl4pPr>
            <a:lvl5pPr rtl="0">
              <a:spcBef>
                <a:spcPts val="0"/>
              </a:spcBef>
              <a:defRPr sz="900"/>
            </a:lvl5pPr>
            <a:lvl6pPr rtl="0">
              <a:spcBef>
                <a:spcPts val="0"/>
              </a:spcBef>
              <a:defRPr sz="16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rtl="0">
              <a:spcBef>
                <a:spcPts val="0"/>
              </a:spcBef>
              <a:defRPr sz="1400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rtl="0">
              <a:spcBef>
                <a:spcPts val="0"/>
              </a:spcBef>
              <a:defRPr sz="1400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>
            <a:off x="8839200" y="0"/>
            <a:ext cx="304798" cy="6858000"/>
          </a:xfrm>
          <a:prstGeom prst="rect">
            <a:avLst/>
          </a:prstGeom>
          <a:solidFill>
            <a:srgbClr val="ABCD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Shape 114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Shape 115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5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ABCDDB">
                <a:alpha val="92549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3000" b="0" i="0" u="none" strike="noStrike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/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/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/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/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/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/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/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indent="-20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4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640080" marR="0" indent="-4953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●"/>
              <a:defRPr sz="21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-127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78EA7"/>
              </a:buClr>
              <a:buFont typeface="Noto Symbol"/>
              <a:buChar char="•"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188720" marR="0" indent="-761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BCDDB"/>
              </a:buClr>
              <a:buFont typeface="Noto Symbol"/>
              <a:buChar char="•"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463040" marR="0" indent="-2793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EAA9AA"/>
              </a:buClr>
              <a:buFont typeface="Noto Symbol"/>
              <a:buChar char="●"/>
              <a:defRPr sz="16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1737360" marR="0" indent="1523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Libre Baskerville"/>
              <a:buChar char="•"/>
              <a:defRPr sz="16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011679" marR="0" indent="-43178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ABCDDB"/>
              </a:buClr>
              <a:buFont typeface="Noto Symbol"/>
              <a:buChar char="○"/>
              <a:defRPr sz="14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2286000" marR="0" indent="-127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Font typeface="Libre Baskerville"/>
              <a:buChar char="•"/>
              <a:defRPr sz="1400" b="0" i="0" u="none" strike="noStrike" cap="small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2560320" marR="0" indent="-762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78EA7"/>
              </a:buClr>
              <a:buFont typeface="Libre Baskerville"/>
              <a:buChar char="•"/>
              <a:defRPr sz="14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0"/>
            <a:ext cx="2011680" cy="384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 rot="5400000">
            <a:off x="6990185" y="3737238"/>
            <a:ext cx="3200398" cy="365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ibre Baskerville"/>
              <a:buNone/>
              <a:defRPr sz="1200" b="0" i="0" u="none" strike="noStrike" cap="none" baseline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ibre Baskerville"/>
              <a:buNone/>
              <a:defRPr sz="1800" b="0" i="0" u="none" strike="noStrike" cap="none" baseline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 dirty="0"/>
          </a:p>
        </p:txBody>
      </p:sp>
      <p:cxnSp>
        <p:nvCxnSpPr>
          <p:cNvPr id="10" name="Shape 10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ABCD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/>
          <p:nvPr/>
        </p:nvSpPr>
        <p:spPr>
          <a:xfrm>
            <a:off x="8839200" y="0"/>
            <a:ext cx="304798" cy="6858000"/>
          </a:xfrm>
          <a:prstGeom prst="rect">
            <a:avLst/>
          </a:prstGeom>
          <a:solidFill>
            <a:srgbClr val="ABCDDB">
              <a:alpha val="8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/>
          <p:nvPr/>
        </p:nvSpPr>
        <p:spPr>
          <a:xfrm>
            <a:off x="8156446" y="5715000"/>
            <a:ext cx="548639" cy="54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129014" y="5734050"/>
            <a:ext cx="609599" cy="5212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ibre Baskerville"/>
              <a:buNone/>
            </a:pPr>
            <a:fld id="{00000000-1234-1234-1234-123412341234}" type="slidenum">
              <a:rPr lang="en-US" sz="1400" b="1" i="0" u="none" strike="noStrike" cap="none" baseline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Libre Baskerville"/>
                <a:buNone/>
              </a:pPr>
              <a:t>‹#›</a:t>
            </a:fld>
            <a:endParaRPr lang="en-US" sz="1400" b="1" i="0" u="none" strike="noStrike" cap="none" baseline="0" dirty="0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2286000" y="3124200"/>
            <a:ext cx="6172199" cy="1894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Second </a:t>
            </a:r>
            <a:r>
              <a:rPr lang="en-US" sz="3000" b="1" i="0" u="none" strike="noStrike" cap="small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Sprint Iteration 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2286000" y="5003321"/>
            <a:ext cx="6172199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b="1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Team: </a:t>
            </a:r>
            <a:r>
              <a:rPr lang="en-US" sz="1600" b="0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Codeachrome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b="1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Members: </a:t>
            </a:r>
            <a:r>
              <a:rPr lang="en-US" sz="1600" b="0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Donald Dedman, Jeremiah Doody, </a:t>
            </a:r>
            <a:br>
              <a:rPr lang="en-US" sz="1600" b="0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r>
              <a:rPr lang="en-US" sz="1600" b="0" i="0" u="none" strike="noStrike" cap="none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Timothy Folds, Julio Orozco and John Verdi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228600"/>
            <a:ext cx="3657600" cy="368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0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Problems Faced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7543800" cy="41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Major Issues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Learning Curve (Visual Studio)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Issues with Github (version control)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200" dirty="0"/>
              <a:t>Entire meeting trying to fix Github nodes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Database Design change over sprint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Communication and vision clarification between stakeholders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Minor Issues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Fixing Use-Cases to be as accurate as possible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200" dirty="0"/>
              <a:t>Ensuring that all documents use the same terminology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200" dirty="0"/>
              <a:t>Tying Use-Cases to user stories</a:t>
            </a:r>
          </a:p>
          <a:p>
            <a:pPr marL="274320" marR="0" lvl="0" indent="4317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300" b="1" i="0" u="none" strike="noStrike" cap="none" baseline="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0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Lessons Learned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7543800" cy="41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First hand experience at Film Festival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Using Git (Gitbash, Github)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Our mentor introduced us to using Git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On learning to push and pull, the nodes were knocked out of whack.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Improved methodology to ensure project integrity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How to Create a database using MSQL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Creation of Use-Cases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Learned how to express functionality in document without being too specific.</a:t>
            </a:r>
          </a:p>
          <a:p>
            <a:pPr marL="274320" marR="0" lvl="0" indent="1257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300" b="0" i="0" u="none" strike="noStrike" cap="none" baseline="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1524000"/>
            <a:ext cx="7184570" cy="50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sz="3000" b="0" i="0" u="none" strike="noStrike" cap="small" baseline="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World Arts Film Festival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25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1850" y="877375"/>
            <a:ext cx="7924799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Community partner overview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51850" y="2238450"/>
            <a:ext cx="7107599" cy="374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latin typeface="Libre Baskerville"/>
                <a:ea typeface="Libre Baskerville"/>
                <a:cs typeface="Libre Baskerville"/>
                <a:sym typeface="Libre Baskerville"/>
              </a:rPr>
              <a:t>Director of World Art Films Festival (WAFF)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Looking for help in creating a voting system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Currently has no system set up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Recently held WAFF event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25" y="3924750"/>
            <a:ext cx="4293000" cy="280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1850" y="877375"/>
            <a:ext cx="7924799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Project overview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425" y="2113183"/>
            <a:ext cx="3762375" cy="26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51850" y="2238450"/>
            <a:ext cx="7107599" cy="374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E-voting and feedback system (EVFS)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Consists of 3 main parts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Voting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Mobile voting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Administration</a:t>
            </a:r>
          </a:p>
          <a:p>
            <a:pPr marL="1371600" lvl="2" indent="-3048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200" dirty="0">
                <a:latin typeface="Libre Baskerville"/>
                <a:ea typeface="Libre Baskerville"/>
                <a:cs typeface="Libre Baskerville"/>
                <a:sym typeface="Libre Baskerville"/>
              </a:rPr>
              <a:t>Adding/Modifying/Deleting information</a:t>
            </a:r>
          </a:p>
          <a:p>
            <a:pPr marL="1371600" lvl="2" indent="-3048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200" dirty="0">
                <a:latin typeface="Libre Baskerville"/>
                <a:ea typeface="Libre Baskerville"/>
                <a:cs typeface="Libre Baskerville"/>
                <a:sym typeface="Libre Baskerville"/>
              </a:rPr>
              <a:t>Viewing reports</a:t>
            </a:r>
          </a:p>
          <a:p>
            <a:pPr marL="1828800" lvl="3" indent="-2921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000" dirty="0">
                <a:latin typeface="Libre Baskerville"/>
                <a:ea typeface="Libre Baskerville"/>
                <a:cs typeface="Libre Baskerville"/>
                <a:sym typeface="Libre Baskerville"/>
              </a:rPr>
              <a:t>Demographics, </a:t>
            </a:r>
            <a:r>
              <a:rPr lang="en-US" sz="1000" dirty="0" smtClean="0">
                <a:latin typeface="Libre Baskerville"/>
                <a:ea typeface="Libre Baskerville"/>
                <a:cs typeface="Libre Baskerville"/>
                <a:sym typeface="Libre Baskerville"/>
              </a:rPr>
              <a:t>Leader boards, </a:t>
            </a:r>
            <a:r>
              <a:rPr lang="en-US" sz="1000" dirty="0">
                <a:latin typeface="Libre Baskerville"/>
                <a:ea typeface="Libre Baskerville"/>
                <a:cs typeface="Libre Baskerville"/>
                <a:sym typeface="Libre Baskerville"/>
              </a:rPr>
              <a:t>Voting data (winners)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42900" y="848575"/>
            <a:ext cx="7467600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Functionalities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42900" y="2210625"/>
            <a:ext cx="7543800" cy="41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800" dirty="0"/>
              <a:t>Some functionalities requested by community partner: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Collect minimal data on first interaction with system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Libre Baskerville"/>
            </a:pPr>
            <a:r>
              <a:rPr lang="en-US" sz="1500" dirty="0"/>
              <a:t>Get voter emails to send newsletter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500" dirty="0"/>
              <a:t>Request anonymous demographics: education, age, household income and ethnicity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Collect votes from voters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</a:pPr>
            <a:r>
              <a:rPr lang="en-US" sz="1200" dirty="0"/>
              <a:t>Do so quickly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Admin control</a:t>
            </a:r>
          </a:p>
          <a:p>
            <a:pPr marL="1371600" lvl="2" indent="-2286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</a:pPr>
            <a:r>
              <a:rPr lang="en-US" sz="1200" dirty="0"/>
              <a:t>Add, modify, delete Film, Artist, Event and Block entities.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Demographics (minimal data mining)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SzPct val="100000"/>
              <a:buFont typeface="Libre Baskerville"/>
            </a:pPr>
            <a:r>
              <a:rPr lang="en-US" sz="1500" dirty="0"/>
              <a:t>Mobile option for users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0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Work Completed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900" y="1490475"/>
            <a:ext cx="44005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57200" y="2182825"/>
            <a:ext cx="7659899" cy="40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Expanded and refined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stories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vision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Software development plan</a:t>
            </a:r>
          </a:p>
          <a:p>
            <a:pPr marL="914400" lvl="1" indent="-32385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 ERD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Attended WAFF event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Outline use case specification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Complete use case specification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Deliverable 2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457200" y="2182825"/>
            <a:ext cx="7659899" cy="40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278EA7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Set up Repository on </a:t>
            </a: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</a:t>
            </a:r>
            <a:r>
              <a:rPr lang="en-US" sz="1800" dirty="0" smtClean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ithub</a:t>
            </a:r>
            <a:endParaRPr lang="en-US" sz="180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MVC project in WAFF solution</a:t>
            </a:r>
          </a:p>
          <a:p>
            <a:pPr marL="1371600" lvl="2" indent="-3048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2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classes based on ERD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Libre Baskerville"/>
              <a:buChar char="●"/>
            </a:pPr>
            <a:r>
              <a:rPr lang="en-US" sz="15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database project in WAFF solution</a:t>
            </a:r>
          </a:p>
          <a:p>
            <a:pPr marL="1371600" lvl="2" indent="-3048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2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tables based on ERD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278EA7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second iteration documentation and product release</a:t>
            </a: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99" cy="13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0" cy="1188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Work Completed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025" y="4261325"/>
            <a:ext cx="3570075" cy="21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Use Case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429000"/>
            <a:ext cx="244856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429000"/>
            <a:ext cx="3039856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0"/>
            <a:ext cx="5915025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52400" y="914400"/>
            <a:ext cx="8534400" cy="118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sz="2900" dirty="0"/>
              <a:t>Use-case overview and models (diagram)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43200" y="2133600"/>
            <a:ext cx="282277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0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124200" y="4800600"/>
            <a:ext cx="2286000" cy="1981200"/>
          </a:xfrm>
          <a:prstGeom prst="rect">
            <a:avLst/>
          </a:prstGeom>
          <a:ln/>
        </p:spPr>
      </p:pic>
      <p:sp>
        <p:nvSpPr>
          <p:cNvPr id="9" name="Right Arrow 8"/>
          <p:cNvSpPr/>
          <p:nvPr/>
        </p:nvSpPr>
        <p:spPr>
          <a:xfrm rot="2012562">
            <a:off x="5617912" y="3304895"/>
            <a:ext cx="581972" cy="375590"/>
          </a:xfrm>
          <a:prstGeom prst="rightArrow">
            <a:avLst>
              <a:gd name="adj1" fmla="val 61099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8297499">
            <a:off x="2021860" y="3279698"/>
            <a:ext cx="581972" cy="375590"/>
          </a:xfrm>
          <a:prstGeom prst="rightArrow">
            <a:avLst>
              <a:gd name="adj1" fmla="val 61099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012562">
            <a:off x="2188912" y="5463514"/>
            <a:ext cx="581972" cy="375590"/>
          </a:xfrm>
          <a:prstGeom prst="rightArrow">
            <a:avLst>
              <a:gd name="adj1" fmla="val 61099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8428374">
            <a:off x="5755660" y="5489498"/>
            <a:ext cx="581972" cy="375590"/>
          </a:xfrm>
          <a:prstGeom prst="rightArrow">
            <a:avLst>
              <a:gd name="adj1" fmla="val 61099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915025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7467600" cy="1189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ibre Baskerville"/>
              <a:buNone/>
            </a:pPr>
            <a:r>
              <a:rPr lang="en-US" dirty="0"/>
              <a:t>Third sprint iteration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57125" y="2372150"/>
            <a:ext cx="7467600" cy="3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latin typeface="Libre Baskerville"/>
                <a:ea typeface="Libre Baskerville"/>
                <a:cs typeface="Libre Baskerville"/>
                <a:sym typeface="Libre Baskerville"/>
              </a:rPr>
              <a:t>Activity Diagrams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latin typeface="Libre Baskerville"/>
                <a:ea typeface="Libre Baskerville"/>
                <a:cs typeface="Libre Baskerville"/>
                <a:sym typeface="Libre Baskerville"/>
              </a:rPr>
              <a:t>Object Oriented Analysis (UML)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Analysis Models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Interaction Diagrams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Libre Baskerville"/>
              <a:buChar char="●"/>
            </a:pPr>
            <a:r>
              <a:rPr lang="en-US" sz="18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Minimal Viable Product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50" y="4464712"/>
            <a:ext cx="58102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riel">
  <a:themeElements>
    <a:clrScheme name="Concourse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440</Words>
  <Application>Microsoft Office PowerPoint</Application>
  <PresentationFormat>On-screen Show (4:3)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Libre Baskerville</vt:lpstr>
      <vt:lpstr>Noto Symbol</vt:lpstr>
      <vt:lpstr>Oriel</vt:lpstr>
      <vt:lpstr>Second Sprint Iteration </vt:lpstr>
      <vt:lpstr>World Arts Film Festival </vt:lpstr>
      <vt:lpstr>Community partner overview</vt:lpstr>
      <vt:lpstr>Project overview</vt:lpstr>
      <vt:lpstr>Functionalities</vt:lpstr>
      <vt:lpstr>Work Completed</vt:lpstr>
      <vt:lpstr>Work Completed</vt:lpstr>
      <vt:lpstr>Use-case overview and models (diagram)</vt:lpstr>
      <vt:lpstr>Third sprint iteration</vt:lpstr>
      <vt:lpstr>Problems Faced</vt:lpstr>
      <vt:lpstr>Lessons Learned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Sprint Iteration</dc:title>
  <dc:creator>John</dc:creator>
  <cp:lastModifiedBy>Microsoft</cp:lastModifiedBy>
  <cp:revision>5</cp:revision>
  <dcterms:modified xsi:type="dcterms:W3CDTF">2015-10-29T13:40:23Z</dcterms:modified>
</cp:coreProperties>
</file>